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8"/>
  </p:notesMasterIdLst>
  <p:sldIdLst>
    <p:sldId id="256" r:id="rId2"/>
    <p:sldId id="273" r:id="rId3"/>
    <p:sldId id="258" r:id="rId4"/>
    <p:sldId id="262" r:id="rId5"/>
    <p:sldId id="265" r:id="rId6"/>
    <p:sldId id="264" r:id="rId7"/>
    <p:sldId id="270" r:id="rId8"/>
    <p:sldId id="272" r:id="rId9"/>
    <p:sldId id="260" r:id="rId10"/>
    <p:sldId id="271" r:id="rId11"/>
    <p:sldId id="257" r:id="rId12"/>
    <p:sldId id="266" r:id="rId13"/>
    <p:sldId id="267" r:id="rId14"/>
    <p:sldId id="268" r:id="rId15"/>
    <p:sldId id="269" r:id="rId16"/>
    <p:sldId id="261" r:id="rId1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23FF"/>
    <a:srgbClr val="F24040"/>
    <a:srgbClr val="FFCC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946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D48D63EB-3F9B-49EC-9C25-89DBA71D271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2048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7E315E-487A-4ED4-8808-67E5B574821F}" type="slidenum">
              <a:rPr lang="es-ES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2970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77F295-F28B-4B3E-AE58-F7796B95CF7F}" type="slidenum">
              <a:rPr lang="es-ES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3072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28348C-942A-4BDB-A695-674C57CB7BD3}" type="slidenum">
              <a:rPr lang="es-ES"/>
              <a:pPr/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3174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71D849-3153-40B2-8AC2-5B52FCC3CD9B}" type="slidenum">
              <a:rPr lang="es-ES"/>
              <a:pPr/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3277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533CED-25B8-499B-8BFA-CD402814C634}" type="slidenum">
              <a:rPr lang="es-ES"/>
              <a:pPr/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3379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EF4991-6F4B-46A0-A9BB-1E5356D39582}" type="slidenum">
              <a:rPr lang="es-ES"/>
              <a:pPr/>
              <a:t>14</a:t>
            </a:fld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3482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EFE68A-B247-432B-8757-CD9225BC1BE1}" type="slidenum">
              <a:rPr lang="es-ES"/>
              <a:pPr/>
              <a:t>15</a:t>
            </a:fld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3584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08333C-59EA-40B8-B5E9-8838FA9D70BC}" type="slidenum">
              <a:rPr lang="es-ES"/>
              <a:pPr/>
              <a:t>16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036238-94ED-43E8-800B-A808C48B4999}" type="slidenum">
              <a:rPr lang="es-ES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225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5A0D66-B3A1-4E46-B0C4-289514DA259B}" type="slidenum">
              <a:rPr lang="es-ES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2355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132341-A79A-4128-8C76-D0FA1368A816}" type="slidenum">
              <a:rPr lang="es-ES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3D1052-A067-4833-99F6-ECE4545FC9C8}" type="slidenum">
              <a:rPr lang="es-ES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2560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8D6D6F-51EE-4756-823B-6B1FE7267BC4}" type="slidenum">
              <a:rPr lang="es-ES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2662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F77FE0-186F-410D-8D11-B1BCE7C8E096}" type="slidenum">
              <a:rPr lang="es-ES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2765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DBA91E-EFBA-48C7-8E42-9CD61E3645F2}" type="slidenum">
              <a:rPr lang="es-ES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2867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2C87D9-B11C-4451-B0F8-33DC33EEF556}" type="slidenum">
              <a:rPr lang="es-ES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687915-8782-4FD2-8D45-E4ED9022F5C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25DA1-5A24-4500-B564-6BDA7947C7E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538CD-3352-4CBE-A74D-49CBF70C92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50E60-B47B-4FDE-B490-8D9802BBC0F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7627B-3BEA-42C3-8A94-15F56D3D5CC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F267C-CBE0-47B7-8756-301A91504BE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7AF0A-EF88-436F-A702-1B1E8B9B6BC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F3207-1F81-45E1-BEEA-C0E2B2E9084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9BE16-1753-4A00-AAE4-F0E13038C1C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F9174-654E-45FD-A23C-DEAEC7B255E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41AD9-EFAF-4799-8604-8EB701FB33B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92505BB-B2DA-4850-A6FD-4D3B0569DCD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229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229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229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230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230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230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230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230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230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230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230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231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231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231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ES"/>
                </a:p>
              </p:txBody>
            </p:sp>
          </p:grpSp>
          <p:sp>
            <p:nvSpPr>
              <p:cNvPr id="1231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231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231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231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231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231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232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232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232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232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232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ES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232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232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233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233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233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233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233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233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233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233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ES"/>
                </a:p>
              </p:txBody>
            </p:sp>
            <p:sp>
              <p:nvSpPr>
                <p:cNvPr id="1233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ES"/>
                </a:p>
              </p:txBody>
            </p:sp>
          </p:grpSp>
        </p:grpSp>
        <p:sp>
          <p:nvSpPr>
            <p:cNvPr id="1234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2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2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229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lundone.com/users/KB2/images/dscn3369.jpg&amp;imgrefurl=http://www.lundone.com/users/KB2/pompeii.htm&amp;h=480&amp;w=640&amp;sz=40&amp;hl=es&amp;start=23&amp;tbnid=5Gx0EibOE_WmRM:&amp;tbnh=103&amp;tbnw=137&amp;prev=/images%3Fq%3Dancient%2Bbakeries%26start%3D20%26ndsp%3D20%26svnum%3D10%26hl%3Des%26lr%3D%26sa%3DN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l.ket.org/latin2/mores/food/breadmaking/baking.htm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nc.edu/courses/rometech/public/content/survival/bread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773238"/>
            <a:ext cx="7620000" cy="2057400"/>
          </a:xfrm>
          <a:ln w="28575">
            <a:solidFill>
              <a:schemeClr val="bg2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s-ES" sz="4800" smtClean="0">
                <a:solidFill>
                  <a:schemeClr val="folHlink"/>
                </a:solidFill>
              </a:rPr>
              <a:t>Bread </a:t>
            </a:r>
            <a:r>
              <a:rPr lang="es-ES" sz="4800" smtClean="0">
                <a:solidFill>
                  <a:schemeClr val="hlink"/>
                </a:solidFill>
              </a:rPr>
              <a:t>making</a:t>
            </a:r>
            <a:r>
              <a:rPr lang="es-ES" sz="4800" smtClean="0">
                <a:solidFill>
                  <a:schemeClr val="folHlink"/>
                </a:solidFill>
              </a:rPr>
              <a:t> </a:t>
            </a:r>
            <a:r>
              <a:rPr lang="es-ES" sz="4800" smtClean="0">
                <a:solidFill>
                  <a:schemeClr val="bg2"/>
                </a:solidFill>
              </a:rPr>
              <a:t>in</a:t>
            </a:r>
            <a:r>
              <a:rPr lang="es-ES" sz="4800" smtClean="0">
                <a:solidFill>
                  <a:schemeClr val="folHlink"/>
                </a:solidFill>
              </a:rPr>
              <a:t> </a:t>
            </a:r>
            <a:r>
              <a:rPr lang="es-ES" sz="4800" smtClean="0"/>
              <a:t>Ancient</a:t>
            </a:r>
            <a:r>
              <a:rPr lang="es-ES" sz="4800" smtClean="0">
                <a:solidFill>
                  <a:schemeClr val="folHlink"/>
                </a:solidFill>
              </a:rPr>
              <a:t> </a:t>
            </a:r>
            <a:r>
              <a:rPr lang="es-ES" sz="4800" smtClean="0">
                <a:solidFill>
                  <a:schemeClr val="tx1"/>
                </a:solidFill>
              </a:rPr>
              <a:t>Rome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221163"/>
            <a:ext cx="6032500" cy="833437"/>
          </a:xfrm>
        </p:spPr>
        <p:txBody>
          <a:bodyPr/>
          <a:lstStyle/>
          <a:p>
            <a:pPr eaLnBrk="1" hangingPunct="1">
              <a:defRPr/>
            </a:pPr>
            <a:r>
              <a:rPr lang="es-ES" smtClean="0">
                <a:solidFill>
                  <a:schemeClr val="tx2"/>
                </a:solidFill>
              </a:rPr>
              <a:t>    </a:t>
            </a:r>
            <a:r>
              <a:rPr lang="es-ES" smtClean="0">
                <a:solidFill>
                  <a:schemeClr val="folHlink"/>
                </a:solidFill>
              </a:rPr>
              <a:t>How</a:t>
            </a:r>
            <a:r>
              <a:rPr lang="es-ES" smtClean="0">
                <a:solidFill>
                  <a:schemeClr val="tx2"/>
                </a:solidFill>
              </a:rPr>
              <a:t> </a:t>
            </a:r>
            <a:r>
              <a:rPr lang="es-ES" smtClean="0">
                <a:solidFill>
                  <a:schemeClr val="hlink"/>
                </a:solidFill>
              </a:rPr>
              <a:t>bread</a:t>
            </a:r>
            <a:r>
              <a:rPr lang="es-ES" smtClean="0">
                <a:solidFill>
                  <a:schemeClr val="tx2"/>
                </a:solidFill>
              </a:rPr>
              <a:t> </a:t>
            </a:r>
            <a:r>
              <a:rPr lang="es-ES" smtClean="0">
                <a:solidFill>
                  <a:schemeClr val="bg2"/>
                </a:solidFill>
              </a:rPr>
              <a:t>was</a:t>
            </a:r>
            <a:r>
              <a:rPr lang="es-ES" smtClean="0">
                <a:solidFill>
                  <a:schemeClr val="tx2"/>
                </a:solidFill>
              </a:rPr>
              <a:t> made?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692150"/>
            <a:ext cx="6870700" cy="1060450"/>
          </a:xfrm>
        </p:spPr>
        <p:txBody>
          <a:bodyPr/>
          <a:lstStyle/>
          <a:p>
            <a:pPr eaLnBrk="1" hangingPunct="1"/>
            <a:r>
              <a:rPr lang="es-ES" b="1" smtClean="0">
                <a:solidFill>
                  <a:schemeClr val="folHlink"/>
                </a:solidFill>
              </a:rPr>
              <a:t>An oven in Pompeii</a:t>
            </a:r>
          </a:p>
        </p:txBody>
      </p:sp>
      <p:pic>
        <p:nvPicPr>
          <p:cNvPr id="12291" name="Picture 6" descr="dscn3369">
            <a:hlinkClick r:id="rId3"/>
          </p:cNvPr>
          <p:cNvPicPr>
            <a:picLocks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124075" y="2246313"/>
            <a:ext cx="5976938" cy="4495800"/>
          </a:xfr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7440612" cy="2254250"/>
          </a:xfrm>
        </p:spPr>
        <p:txBody>
          <a:bodyPr/>
          <a:lstStyle/>
          <a:p>
            <a:pPr eaLnBrk="1" hangingPunct="1"/>
            <a:r>
              <a:rPr lang="ca-ES" sz="4000" b="1" smtClean="0"/>
              <a:t/>
            </a:r>
            <a:br>
              <a:rPr lang="ca-ES" sz="4000" b="1" smtClean="0"/>
            </a:br>
            <a:r>
              <a:rPr lang="ca-ES" sz="4000" b="1" smtClean="0"/>
              <a:t/>
            </a:r>
            <a:br>
              <a:rPr lang="ca-ES" sz="4000" b="1" smtClean="0"/>
            </a:br>
            <a:r>
              <a:rPr lang="en-GB" sz="3600" b="1" smtClean="0">
                <a:solidFill>
                  <a:schemeClr val="folHlink"/>
                </a:solidFill>
              </a:rPr>
              <a:t>Charred (burnt)  loaf of bread found in an oven in Pompeii</a:t>
            </a:r>
            <a:r>
              <a:rPr lang="en-GB" sz="3600" smtClean="0">
                <a:solidFill>
                  <a:schemeClr val="folHlink"/>
                </a:solidFill>
              </a:rPr>
              <a:t> (Italy)</a:t>
            </a:r>
            <a:br>
              <a:rPr lang="en-GB" sz="3600" smtClean="0">
                <a:solidFill>
                  <a:schemeClr val="folHlink"/>
                </a:solidFill>
              </a:rPr>
            </a:br>
            <a:r>
              <a:rPr lang="en-GB" sz="2000" smtClean="0">
                <a:solidFill>
                  <a:schemeClr val="hlink"/>
                </a:solidFill>
              </a:rPr>
              <a:t>(from </a:t>
            </a:r>
            <a:r>
              <a:rPr lang="en-GB" sz="2000" i="1" smtClean="0">
                <a:solidFill>
                  <a:schemeClr val="hlink"/>
                </a:solidFill>
              </a:rPr>
              <a:t>A Taste of Ancient Rome</a:t>
            </a:r>
            <a:r>
              <a:rPr lang="en-GB" sz="2000" smtClean="0">
                <a:solidFill>
                  <a:schemeClr val="hlink"/>
                </a:solidFill>
              </a:rPr>
              <a:t>, </a:t>
            </a:r>
            <a:br>
              <a:rPr lang="en-GB" sz="2000" smtClean="0">
                <a:solidFill>
                  <a:schemeClr val="hlink"/>
                </a:solidFill>
              </a:rPr>
            </a:br>
            <a:r>
              <a:rPr lang="en-GB" sz="2000" smtClean="0">
                <a:solidFill>
                  <a:schemeClr val="hlink"/>
                </a:solidFill>
              </a:rPr>
              <a:t>IIaria Gozzini</a:t>
            </a:r>
            <a:r>
              <a:rPr lang="es-ES" sz="2000" smtClean="0">
                <a:solidFill>
                  <a:schemeClr val="hlink"/>
                </a:solidFill>
              </a:rPr>
              <a:t> )</a:t>
            </a:r>
          </a:p>
        </p:txBody>
      </p:sp>
      <p:pic>
        <p:nvPicPr>
          <p:cNvPr id="13315" name="Picture 4" descr="charredbread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68538" y="2420938"/>
            <a:ext cx="4921250" cy="3455987"/>
          </a:xfr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ChangeArrowheads="1"/>
          </p:cNvSpPr>
          <p:nvPr/>
        </p:nvSpPr>
        <p:spPr bwMode="auto">
          <a:xfrm>
            <a:off x="685800" y="152400"/>
            <a:ext cx="68707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GB" sz="4400" b="1">
                <a:solidFill>
                  <a:schemeClr val="folHlink"/>
                </a:solidFill>
              </a:rPr>
              <a:t>More to learn</a:t>
            </a:r>
          </a:p>
        </p:txBody>
      </p:sp>
      <p:sp>
        <p:nvSpPr>
          <p:cNvPr id="14339" name="Rectangle 6"/>
          <p:cNvSpPr>
            <a:spLocks noChangeArrowheads="1"/>
          </p:cNvSpPr>
          <p:nvPr/>
        </p:nvSpPr>
        <p:spPr bwMode="auto">
          <a:xfrm>
            <a:off x="685800" y="1268413"/>
            <a:ext cx="7696200" cy="42179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sz="2800">
                <a:solidFill>
                  <a:schemeClr val="folHlink"/>
                </a:solidFill>
              </a:rPr>
              <a:t>The word </a:t>
            </a:r>
            <a:r>
              <a:rPr lang="en-GB" sz="2800" i="1">
                <a:solidFill>
                  <a:schemeClr val="folHlink"/>
                </a:solidFill>
              </a:rPr>
              <a:t>salary</a:t>
            </a:r>
            <a:r>
              <a:rPr lang="en-GB" sz="2800">
                <a:solidFill>
                  <a:schemeClr val="folHlink"/>
                </a:solidFill>
              </a:rPr>
              <a:t> comes from the Latin word for </a:t>
            </a:r>
            <a:r>
              <a:rPr lang="en-GB" sz="2800" i="1">
                <a:solidFill>
                  <a:schemeClr val="folHlink"/>
                </a:solidFill>
              </a:rPr>
              <a:t>salt</a:t>
            </a:r>
            <a:r>
              <a:rPr lang="en-GB" sz="2800">
                <a:solidFill>
                  <a:schemeClr val="folHlink"/>
                </a:solidFill>
              </a:rPr>
              <a:t>, </a:t>
            </a:r>
            <a:r>
              <a:rPr lang="en-GB" sz="2800" i="1">
                <a:solidFill>
                  <a:schemeClr val="folHlink"/>
                </a:solidFill>
                <a:latin typeface="Verdana" pitchFamily="34" charset="0"/>
              </a:rPr>
              <a:t>sal</a:t>
            </a:r>
            <a:r>
              <a:rPr lang="en-GB" sz="2800">
                <a:solidFill>
                  <a:schemeClr val="folHlink"/>
                </a:solidFill>
              </a:rPr>
              <a:t>, because Roman soldiers were often paid in salt.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sz="2800">
                <a:solidFill>
                  <a:schemeClr val="folHlink"/>
                </a:solidFill>
              </a:rPr>
              <a:t> In Roman days, milling and bread baking were done on the same place, the miller and the baker were the same person.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sz="2800">
                <a:solidFill>
                  <a:schemeClr val="folHlink"/>
                </a:solidFill>
              </a:rPr>
              <a:t>In towns there were bakeries, but in the country most people made bread at home.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GB" sz="280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b="1" smtClean="0">
                <a:solidFill>
                  <a:schemeClr val="folHlink"/>
                </a:solidFill>
              </a:rPr>
              <a:t>Some questions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ln w="28575"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mtClean="0">
                <a:solidFill>
                  <a:schemeClr val="tx2"/>
                </a:solidFill>
              </a:rPr>
              <a:t>Can you list the bread making ingredients?</a:t>
            </a:r>
          </a:p>
          <a:p>
            <a:pPr eaLnBrk="1" hangingPunct="1">
              <a:lnSpc>
                <a:spcPct val="90000"/>
              </a:lnSpc>
            </a:pPr>
            <a:r>
              <a:rPr lang="es-ES" smtClean="0">
                <a:solidFill>
                  <a:schemeClr val="tx2"/>
                </a:solidFill>
              </a:rPr>
              <a:t>What were the two jobs of the baker?</a:t>
            </a:r>
          </a:p>
          <a:p>
            <a:pPr eaLnBrk="1" hangingPunct="1">
              <a:lnSpc>
                <a:spcPct val="90000"/>
              </a:lnSpc>
            </a:pPr>
            <a:r>
              <a:rPr lang="es-ES" smtClean="0">
                <a:solidFill>
                  <a:schemeClr val="tx2"/>
                </a:solidFill>
              </a:rPr>
              <a:t>Were there bakeries in the country?</a:t>
            </a:r>
          </a:p>
          <a:p>
            <a:pPr eaLnBrk="1" hangingPunct="1">
              <a:lnSpc>
                <a:spcPct val="90000"/>
              </a:lnSpc>
            </a:pPr>
            <a:r>
              <a:rPr lang="es-ES" smtClean="0">
                <a:solidFill>
                  <a:schemeClr val="tx2"/>
                </a:solidFill>
              </a:rPr>
              <a:t>What was the most important food in Rome?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b="1" smtClean="0">
                <a:solidFill>
                  <a:schemeClr val="folHlink"/>
                </a:solidFill>
              </a:rPr>
              <a:t>Answers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250" y="1989138"/>
            <a:ext cx="5473700" cy="2735262"/>
          </a:xfrm>
          <a:ln w="28575">
            <a:solidFill>
              <a:schemeClr val="tx1"/>
            </a:solidFill>
          </a:ln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s-ES" smtClean="0">
                <a:solidFill>
                  <a:schemeClr val="hlink"/>
                </a:solidFill>
              </a:rPr>
              <a:t>Yeast, salt, water, flour.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s-ES" smtClean="0">
                <a:solidFill>
                  <a:schemeClr val="hlink"/>
                </a:solidFill>
              </a:rPr>
              <a:t>Milling  and bread baking.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s-ES" smtClean="0">
                <a:solidFill>
                  <a:schemeClr val="hlink"/>
                </a:solidFill>
              </a:rPr>
              <a:t>No.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s-ES" smtClean="0">
                <a:solidFill>
                  <a:schemeClr val="hlink"/>
                </a:solidFill>
              </a:rPr>
              <a:t>Bread.</a:t>
            </a:r>
            <a:r>
              <a:rPr lang="es-ES" smtClean="0">
                <a:solidFill>
                  <a:schemeClr val="folHlink"/>
                </a:solidFill>
              </a:rPr>
              <a:t>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s-ES" smtClean="0">
              <a:solidFill>
                <a:schemeClr val="folHlink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s-ES" smtClean="0">
              <a:solidFill>
                <a:schemeClr val="folHlink"/>
              </a:solidFill>
            </a:endParaRPr>
          </a:p>
          <a:p>
            <a:pPr marL="609600" indent="-609600" eaLnBrk="1" hangingPunct="1">
              <a:lnSpc>
                <a:spcPct val="90000"/>
              </a:lnSpc>
            </a:pPr>
            <a:endParaRPr lang="es-ES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3" y="692150"/>
            <a:ext cx="6870700" cy="936625"/>
          </a:xfrm>
        </p:spPr>
        <p:txBody>
          <a:bodyPr/>
          <a:lstStyle/>
          <a:p>
            <a:pPr algn="r" eaLnBrk="1" hangingPunct="1"/>
            <a:r>
              <a:rPr lang="es-ES" b="1" smtClean="0">
                <a:solidFill>
                  <a:schemeClr val="folHlink"/>
                </a:solidFill>
              </a:rPr>
              <a:t/>
            </a:r>
            <a:br>
              <a:rPr lang="es-ES" b="1" smtClean="0">
                <a:solidFill>
                  <a:schemeClr val="folHlink"/>
                </a:solidFill>
              </a:rPr>
            </a:br>
            <a:r>
              <a:rPr lang="es-ES" b="1" smtClean="0">
                <a:solidFill>
                  <a:schemeClr val="folHlink"/>
                </a:solidFill>
              </a:rPr>
              <a:t/>
            </a:r>
            <a:br>
              <a:rPr lang="es-ES" b="1" smtClean="0">
                <a:solidFill>
                  <a:schemeClr val="folHlink"/>
                </a:solidFill>
              </a:rPr>
            </a:br>
            <a:r>
              <a:rPr lang="es-ES" b="1" smtClean="0">
                <a:solidFill>
                  <a:schemeClr val="folHlink"/>
                </a:solidFill>
              </a:rPr>
              <a:t/>
            </a:r>
            <a:br>
              <a:rPr lang="es-ES" b="1" smtClean="0">
                <a:solidFill>
                  <a:schemeClr val="folHlink"/>
                </a:solidFill>
              </a:rPr>
            </a:br>
            <a:r>
              <a:rPr lang="es-ES" b="1" smtClean="0">
                <a:solidFill>
                  <a:schemeClr val="folHlink"/>
                </a:solidFill>
              </a:rPr>
              <a:t/>
            </a:r>
            <a:br>
              <a:rPr lang="es-ES" b="1" smtClean="0">
                <a:solidFill>
                  <a:schemeClr val="folHlink"/>
                </a:solidFill>
              </a:rPr>
            </a:br>
            <a:r>
              <a:rPr lang="es-ES" b="1" smtClean="0">
                <a:solidFill>
                  <a:schemeClr val="bg2"/>
                </a:solidFill>
              </a:rPr>
              <a:t>Glossary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88913"/>
            <a:ext cx="3771900" cy="5111750"/>
          </a:xfrm>
          <a:ln w="28575"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s-ES" sz="240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ES" sz="2400" b="1" smtClean="0">
                <a:solidFill>
                  <a:srgbClr val="5D23FF"/>
                </a:solidFill>
              </a:rPr>
              <a:t>Dough</a:t>
            </a:r>
            <a:r>
              <a:rPr lang="es-ES" sz="2400" smtClean="0">
                <a:solidFill>
                  <a:schemeClr val="folHlink"/>
                </a:solidFill>
              </a:rPr>
              <a:t>: a mixture of  flour and water, that is kneaded and baked, especially as bread.</a:t>
            </a:r>
            <a:r>
              <a:rPr lang="es-ES" sz="2400" b="1" smtClean="0">
                <a:solidFill>
                  <a:schemeClr val="folHlink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s-ES" sz="2400" b="1" smtClean="0">
                <a:solidFill>
                  <a:srgbClr val="5D23FF"/>
                </a:solidFill>
              </a:rPr>
              <a:t>Loaf</a:t>
            </a:r>
            <a:r>
              <a:rPr lang="es-ES" sz="2400" smtClean="0">
                <a:solidFill>
                  <a:schemeClr val="folHlink"/>
                </a:solidFill>
              </a:rPr>
              <a:t>:</a:t>
            </a:r>
            <a:r>
              <a:rPr lang="es-ES" sz="2400" b="1" smtClean="0">
                <a:solidFill>
                  <a:schemeClr val="folHlink"/>
                </a:solidFill>
              </a:rPr>
              <a:t> </a:t>
            </a:r>
            <a:r>
              <a:rPr lang="es-ES" sz="2400" smtClean="0">
                <a:solidFill>
                  <a:schemeClr val="folHlink"/>
                </a:solidFill>
              </a:rPr>
              <a:t>a shaped mass of bread baked in one piece. </a:t>
            </a:r>
            <a:endParaRPr lang="es-ES" sz="2400" b="1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ES" sz="2400" b="1" smtClean="0">
                <a:solidFill>
                  <a:srgbClr val="5D23FF"/>
                </a:solidFill>
              </a:rPr>
              <a:t>Mill</a:t>
            </a:r>
            <a:r>
              <a:rPr lang="es-ES" sz="2400" smtClean="0">
                <a:solidFill>
                  <a:schemeClr val="folHlink"/>
                </a:solidFill>
              </a:rPr>
              <a:t>: a</a:t>
            </a:r>
            <a:r>
              <a:rPr lang="es-ES" sz="2400" smtClean="0"/>
              <a:t> </a:t>
            </a:r>
            <a:r>
              <a:rPr lang="es-ES" sz="2400" smtClean="0">
                <a:solidFill>
                  <a:schemeClr val="folHlink"/>
                </a:solidFill>
              </a:rPr>
              <a:t>building with machinery for grinding grain into flour.</a:t>
            </a:r>
            <a:endParaRPr lang="es-ES" sz="2400" b="1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ES" sz="2400" b="1" smtClean="0">
                <a:solidFill>
                  <a:srgbClr val="5D23FF"/>
                </a:solidFill>
              </a:rPr>
              <a:t>Wheat</a:t>
            </a:r>
            <a:r>
              <a:rPr lang="es-ES" sz="2400" smtClean="0">
                <a:solidFill>
                  <a:schemeClr val="folHlink"/>
                </a:solidFill>
              </a:rPr>
              <a:t>: a cereal.</a:t>
            </a:r>
          </a:p>
          <a:p>
            <a:pPr eaLnBrk="1" hangingPunct="1">
              <a:lnSpc>
                <a:spcPct val="90000"/>
              </a:lnSpc>
            </a:pPr>
            <a:r>
              <a:rPr lang="es-ES" sz="2400" b="1" smtClean="0">
                <a:solidFill>
                  <a:srgbClr val="5D23FF"/>
                </a:solidFill>
              </a:rPr>
              <a:t>Yeast</a:t>
            </a:r>
            <a:r>
              <a:rPr lang="es-ES" sz="2400" smtClean="0">
                <a:solidFill>
                  <a:schemeClr val="folHlink"/>
                </a:solidFill>
              </a:rPr>
              <a:t>: a ferment.</a:t>
            </a:r>
            <a:endParaRPr lang="es-ES" sz="2400" b="1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" sz="2400" b="1" smtClean="0">
              <a:solidFill>
                <a:schemeClr val="folHlink"/>
              </a:solidFill>
            </a:endParaRP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10100" y="2060575"/>
            <a:ext cx="3848100" cy="4111625"/>
          </a:xfrm>
          <a:ln w="28575">
            <a:solidFill>
              <a:schemeClr val="tx1"/>
            </a:solidFill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sz="2400" smtClean="0">
                <a:solidFill>
                  <a:schemeClr val="folHlink"/>
                </a:solidFill>
              </a:rPr>
              <a:t> </a:t>
            </a:r>
            <a:r>
              <a:rPr lang="es-ES" sz="2400" b="1" smtClean="0">
                <a:solidFill>
                  <a:schemeClr val="hlink"/>
                </a:solidFill>
              </a:rPr>
              <a:t>VERBS</a:t>
            </a:r>
            <a:r>
              <a:rPr lang="es-ES" sz="2400" smtClean="0">
                <a:solidFill>
                  <a:schemeClr val="hlink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s-ES" sz="2400" b="1" smtClean="0">
                <a:solidFill>
                  <a:schemeClr val="hlink"/>
                </a:solidFill>
              </a:rPr>
              <a:t>To char: </a:t>
            </a:r>
            <a:r>
              <a:rPr lang="es-ES" sz="2400" smtClean="0">
                <a:solidFill>
                  <a:schemeClr val="hlink"/>
                </a:solidFill>
              </a:rPr>
              <a:t>to burn.</a:t>
            </a:r>
            <a:r>
              <a:rPr lang="es-ES" sz="2400" b="1" smtClean="0">
                <a:solidFill>
                  <a:schemeClr val="hlink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s-ES" sz="2400" b="1" smtClean="0">
                <a:solidFill>
                  <a:schemeClr val="hlink"/>
                </a:solidFill>
              </a:rPr>
              <a:t>To knead</a:t>
            </a:r>
            <a:r>
              <a:rPr lang="es-ES" sz="2400" smtClean="0">
                <a:solidFill>
                  <a:schemeClr val="hlink"/>
                </a:solidFill>
              </a:rPr>
              <a:t>: to mix and work a mass. </a:t>
            </a:r>
          </a:p>
          <a:p>
            <a:pPr eaLnBrk="1" hangingPunct="1">
              <a:lnSpc>
                <a:spcPct val="90000"/>
              </a:lnSpc>
            </a:pPr>
            <a:r>
              <a:rPr lang="es-ES" sz="2400" b="1" smtClean="0">
                <a:solidFill>
                  <a:schemeClr val="hlink"/>
                </a:solidFill>
              </a:rPr>
              <a:t>To mix</a:t>
            </a:r>
            <a:r>
              <a:rPr lang="es-ES" sz="2400" smtClean="0">
                <a:solidFill>
                  <a:schemeClr val="hlink"/>
                </a:solidFill>
              </a:rPr>
              <a:t>: to add an ingredient to another. </a:t>
            </a:r>
          </a:p>
          <a:p>
            <a:pPr eaLnBrk="1" hangingPunct="1">
              <a:lnSpc>
                <a:spcPct val="90000"/>
              </a:lnSpc>
            </a:pPr>
            <a:r>
              <a:rPr lang="es-ES" sz="2400" b="1" smtClean="0">
                <a:solidFill>
                  <a:schemeClr val="hlink"/>
                </a:solidFill>
              </a:rPr>
              <a:t>To soak</a:t>
            </a:r>
            <a:r>
              <a:rPr lang="es-ES" sz="2400" smtClean="0">
                <a:solidFill>
                  <a:schemeClr val="hlink"/>
                </a:solidFill>
              </a:rPr>
              <a:t>: to immerse in liquid. 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b="1" smtClean="0">
                <a:solidFill>
                  <a:schemeClr val="hlink"/>
                </a:solidFill>
              </a:rPr>
              <a:t>To grind</a:t>
            </a:r>
            <a:r>
              <a:rPr lang="en-GB" sz="2400" smtClean="0">
                <a:solidFill>
                  <a:schemeClr val="hlink"/>
                </a:solidFill>
              </a:rPr>
              <a:t>: reduce to powder by crushing.</a:t>
            </a:r>
            <a:r>
              <a:rPr lang="es-ES" sz="2400" smtClean="0">
                <a:solidFill>
                  <a:schemeClr val="hlink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" sz="240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5975350" cy="952500"/>
          </a:xfrm>
        </p:spPr>
        <p:txBody>
          <a:bodyPr/>
          <a:lstStyle/>
          <a:p>
            <a:pPr eaLnBrk="1" hangingPunct="1"/>
            <a:r>
              <a:rPr lang="es-ES" b="1" smtClean="0">
                <a:solidFill>
                  <a:schemeClr val="folHlink"/>
                </a:solidFill>
              </a:rPr>
              <a:t>IRL</a:t>
            </a:r>
            <a:r>
              <a:rPr lang="es-ES" smtClean="0">
                <a:solidFill>
                  <a:schemeClr val="folHlink"/>
                </a:solidFill>
              </a:rPr>
              <a:t> </a:t>
            </a:r>
            <a:r>
              <a:rPr lang="es-ES" sz="2800" smtClean="0">
                <a:solidFill>
                  <a:schemeClr val="folHlink"/>
                </a:solidFill>
              </a:rPr>
              <a:t>Digital Internet Reference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844675"/>
            <a:ext cx="7696200" cy="3657600"/>
          </a:xfrm>
          <a:ln w="28575"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mtClean="0">
                <a:solidFill>
                  <a:schemeClr val="hlink"/>
                </a:solidFill>
                <a:hlinkClick r:id="rId3"/>
              </a:rPr>
              <a:t>http://www.dl.ket.org/latin2/mores/food/breadmaking/baking.htm</a:t>
            </a:r>
            <a:endParaRPr lang="es-ES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ES" smtClean="0">
                <a:solidFill>
                  <a:schemeClr val="hlink"/>
                </a:solidFill>
                <a:hlinkClick r:id="rId4"/>
              </a:rPr>
              <a:t>http://www.unc.edu/courses/rometech/public/content/survival/bread.html</a:t>
            </a:r>
            <a:endParaRPr lang="es-ES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ES" smtClean="0">
                <a:solidFill>
                  <a:schemeClr val="hlink"/>
                </a:solidFill>
              </a:rPr>
              <a:t>http://</a:t>
            </a:r>
            <a:r>
              <a:rPr lang="en-GB" smtClean="0">
                <a:solidFill>
                  <a:schemeClr val="hlink"/>
                </a:solidFill>
              </a:rPr>
              <a:t>www.yourdictionary.com/ahd/d/d0359900.html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5256212" cy="935038"/>
          </a:xfrm>
        </p:spPr>
        <p:txBody>
          <a:bodyPr/>
          <a:lstStyle/>
          <a:p>
            <a:pPr eaLnBrk="1" hangingPunct="1"/>
            <a:r>
              <a:rPr lang="es-ES" b="1" smtClean="0">
                <a:solidFill>
                  <a:schemeClr val="bg2"/>
                </a:solidFill>
              </a:rPr>
              <a:t>Index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696200" cy="4002087"/>
          </a:xfrm>
          <a:ln w="28575"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mtClean="0">
                <a:solidFill>
                  <a:schemeClr val="folHlink"/>
                </a:solidFill>
              </a:rPr>
              <a:t>Who knows the answers?</a:t>
            </a:r>
          </a:p>
          <a:p>
            <a:pPr eaLnBrk="1" hangingPunct="1">
              <a:lnSpc>
                <a:spcPct val="90000"/>
              </a:lnSpc>
            </a:pPr>
            <a:r>
              <a:rPr lang="es-ES" smtClean="0">
                <a:solidFill>
                  <a:schemeClr val="folHlink"/>
                </a:solidFill>
              </a:rPr>
              <a:t>The recipe</a:t>
            </a:r>
          </a:p>
          <a:p>
            <a:pPr eaLnBrk="1" hangingPunct="1">
              <a:lnSpc>
                <a:spcPct val="90000"/>
              </a:lnSpc>
            </a:pPr>
            <a:r>
              <a:rPr lang="es-ES" smtClean="0">
                <a:solidFill>
                  <a:schemeClr val="folHlink"/>
                </a:solidFill>
              </a:rPr>
              <a:t>The bread making process</a:t>
            </a:r>
          </a:p>
          <a:p>
            <a:pPr eaLnBrk="1" hangingPunct="1">
              <a:lnSpc>
                <a:spcPct val="90000"/>
              </a:lnSpc>
            </a:pPr>
            <a:r>
              <a:rPr lang="es-ES" smtClean="0">
                <a:solidFill>
                  <a:schemeClr val="folHlink"/>
                </a:solidFill>
              </a:rPr>
              <a:t>Milling and baking (pictures)</a:t>
            </a:r>
          </a:p>
          <a:p>
            <a:pPr eaLnBrk="1" hangingPunct="1">
              <a:lnSpc>
                <a:spcPct val="90000"/>
              </a:lnSpc>
            </a:pPr>
            <a:r>
              <a:rPr lang="es-ES" smtClean="0">
                <a:solidFill>
                  <a:schemeClr val="folHlink"/>
                </a:solidFill>
              </a:rPr>
              <a:t>More to learn</a:t>
            </a:r>
          </a:p>
          <a:p>
            <a:pPr eaLnBrk="1" hangingPunct="1">
              <a:lnSpc>
                <a:spcPct val="90000"/>
              </a:lnSpc>
            </a:pPr>
            <a:r>
              <a:rPr lang="es-ES" smtClean="0">
                <a:solidFill>
                  <a:schemeClr val="folHlink"/>
                </a:solidFill>
              </a:rPr>
              <a:t>Some questions &amp; answers</a:t>
            </a:r>
          </a:p>
          <a:p>
            <a:pPr eaLnBrk="1" hangingPunct="1">
              <a:lnSpc>
                <a:spcPct val="90000"/>
              </a:lnSpc>
            </a:pPr>
            <a:r>
              <a:rPr lang="es-ES" smtClean="0">
                <a:solidFill>
                  <a:schemeClr val="folHlink"/>
                </a:solidFill>
              </a:rPr>
              <a:t>Glossary and IRL </a:t>
            </a:r>
          </a:p>
          <a:p>
            <a:pPr eaLnBrk="1" hangingPunct="1">
              <a:lnSpc>
                <a:spcPct val="90000"/>
              </a:lnSpc>
            </a:pPr>
            <a:endParaRPr lang="es-ES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s-ES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539750" y="2852738"/>
            <a:ext cx="7913688" cy="2736850"/>
          </a:xfr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algn="ctr" eaLnBrk="1" hangingPunct="1">
              <a:buFontTx/>
              <a:buNone/>
            </a:pPr>
            <a:endParaRPr lang="es-ES" sz="2800" smtClean="0">
              <a:solidFill>
                <a:schemeClr val="folHlink"/>
              </a:solidFill>
            </a:endParaRPr>
          </a:p>
          <a:p>
            <a:pPr eaLnBrk="1" hangingPunct="1"/>
            <a:r>
              <a:rPr lang="es-ES" sz="2800" smtClean="0">
                <a:solidFill>
                  <a:schemeClr val="folHlink"/>
                </a:solidFill>
              </a:rPr>
              <a:t>What does it mean “Panem et circences”?</a:t>
            </a:r>
          </a:p>
          <a:p>
            <a:pPr eaLnBrk="1" hangingPunct="1"/>
            <a:endParaRPr lang="es-ES" sz="2800" smtClean="0">
              <a:solidFill>
                <a:schemeClr val="folHlink"/>
              </a:solidFill>
            </a:endParaRPr>
          </a:p>
          <a:p>
            <a:pPr eaLnBrk="1" hangingPunct="1"/>
            <a:r>
              <a:rPr lang="es-ES" sz="2800" smtClean="0">
                <a:solidFill>
                  <a:schemeClr val="folHlink"/>
                </a:solidFill>
              </a:rPr>
              <a:t>Can you explain why bread was so important in Roman times?</a:t>
            </a:r>
          </a:p>
          <a:p>
            <a:pPr eaLnBrk="1" hangingPunct="1"/>
            <a:endParaRPr lang="es-ES" sz="2800" smtClean="0">
              <a:solidFill>
                <a:schemeClr val="folHlink"/>
              </a:solidFill>
            </a:endParaRPr>
          </a:p>
          <a:p>
            <a:pPr eaLnBrk="1" hangingPunct="1"/>
            <a:endParaRPr lang="es-ES" sz="2800" smtClean="0">
              <a:solidFill>
                <a:schemeClr val="folHlink"/>
              </a:solidFill>
            </a:endParaRPr>
          </a:p>
        </p:txBody>
      </p:sp>
      <p:sp>
        <p:nvSpPr>
          <p:cNvPr id="5123" name="Rectangle 11"/>
          <p:cNvSpPr>
            <a:spLocks noGrp="1" noChangeArrowheads="1"/>
          </p:cNvSpPr>
          <p:nvPr>
            <p:ph type="title"/>
          </p:nvPr>
        </p:nvSpPr>
        <p:spPr>
          <a:xfrm>
            <a:off x="323850" y="476250"/>
            <a:ext cx="7556500" cy="1873250"/>
          </a:xfrm>
        </p:spPr>
        <p:txBody>
          <a:bodyPr/>
          <a:lstStyle/>
          <a:p>
            <a:pPr eaLnBrk="1" hangingPunct="1"/>
            <a:r>
              <a:rPr lang="es-ES" sz="5400" b="1" smtClean="0">
                <a:solidFill>
                  <a:schemeClr val="hlink"/>
                </a:solidFill>
              </a:rPr>
              <a:t/>
            </a:r>
            <a:br>
              <a:rPr lang="es-ES" sz="5400" b="1" smtClean="0">
                <a:solidFill>
                  <a:schemeClr val="hlink"/>
                </a:solidFill>
              </a:rPr>
            </a:br>
            <a:r>
              <a:rPr lang="es-ES" sz="5400" b="1" smtClean="0">
                <a:solidFill>
                  <a:schemeClr val="hlink"/>
                </a:solidFill>
              </a:rPr>
              <a:t/>
            </a:r>
            <a:br>
              <a:rPr lang="es-ES" sz="5400" b="1" smtClean="0">
                <a:solidFill>
                  <a:schemeClr val="hlink"/>
                </a:solidFill>
              </a:rPr>
            </a:br>
            <a:r>
              <a:rPr lang="es-ES" sz="5400" b="1" smtClean="0">
                <a:solidFill>
                  <a:schemeClr val="hlink"/>
                </a:solidFill>
              </a:rPr>
              <a:t/>
            </a:r>
            <a:br>
              <a:rPr lang="es-ES" sz="5400" b="1" smtClean="0">
                <a:solidFill>
                  <a:schemeClr val="hlink"/>
                </a:solidFill>
              </a:rPr>
            </a:br>
            <a:r>
              <a:rPr lang="es-ES" sz="5400" b="1" smtClean="0">
                <a:solidFill>
                  <a:schemeClr val="hlink"/>
                </a:solidFill>
              </a:rPr>
              <a:t/>
            </a:r>
            <a:br>
              <a:rPr lang="es-ES" sz="5400" b="1" smtClean="0">
                <a:solidFill>
                  <a:schemeClr val="hlink"/>
                </a:solidFill>
              </a:rPr>
            </a:br>
            <a:r>
              <a:rPr lang="es-ES" sz="5400" b="1" smtClean="0">
                <a:solidFill>
                  <a:schemeClr val="hlink"/>
                </a:solidFill>
              </a:rPr>
              <a:t>Who knows the answers?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116013"/>
          </a:xfrm>
        </p:spPr>
        <p:txBody>
          <a:bodyPr/>
          <a:lstStyle/>
          <a:p>
            <a:pPr eaLnBrk="1" hangingPunct="1"/>
            <a:r>
              <a:rPr lang="es-ES" smtClean="0">
                <a:solidFill>
                  <a:schemeClr val="folHlink"/>
                </a:solidFill>
              </a:rPr>
              <a:t>The recipe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84313"/>
            <a:ext cx="7696200" cy="3657600"/>
          </a:xfr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folHlink"/>
                </a:solidFill>
              </a:rPr>
              <a:t>Yeast (Romans kept the sour dough, soaked it in water and used it as a starter for new dough) </a:t>
            </a:r>
          </a:p>
          <a:p>
            <a:pPr eaLnBrk="1" hangingPunct="1"/>
            <a:r>
              <a:rPr lang="en-GB" smtClean="0">
                <a:solidFill>
                  <a:schemeClr val="folHlink"/>
                </a:solidFill>
              </a:rPr>
              <a:t>Salt (or seawater)</a:t>
            </a:r>
          </a:p>
          <a:p>
            <a:pPr eaLnBrk="1" hangingPunct="1"/>
            <a:r>
              <a:rPr lang="en-GB" smtClean="0">
                <a:solidFill>
                  <a:schemeClr val="folHlink"/>
                </a:solidFill>
              </a:rPr>
              <a:t>Water</a:t>
            </a:r>
          </a:p>
          <a:p>
            <a:pPr eaLnBrk="1" hangingPunct="1"/>
            <a:r>
              <a:rPr lang="en-GB" smtClean="0">
                <a:solidFill>
                  <a:schemeClr val="folHlink"/>
                </a:solidFill>
              </a:rPr>
              <a:t>Flour</a:t>
            </a:r>
          </a:p>
          <a:p>
            <a:pPr eaLnBrk="1" hangingPunct="1"/>
            <a:endParaRPr lang="en-GB" smtClean="0">
              <a:solidFill>
                <a:schemeClr val="folHlink"/>
              </a:solidFill>
            </a:endParaRPr>
          </a:p>
          <a:p>
            <a:pPr eaLnBrk="1" hangingPunct="1"/>
            <a:endParaRPr lang="ca-ES" smtClean="0">
              <a:solidFill>
                <a:schemeClr val="folHlink"/>
              </a:solidFill>
            </a:endParaRPr>
          </a:p>
          <a:p>
            <a:pPr eaLnBrk="1" hangingPunct="1"/>
            <a:endParaRPr lang="es-ES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>
                <a:solidFill>
                  <a:schemeClr val="folHlink"/>
                </a:solidFill>
              </a:rPr>
              <a:t>Bread making process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ln w="28575"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>
                <a:solidFill>
                  <a:schemeClr val="folHlink"/>
                </a:solidFill>
              </a:rPr>
              <a:t>The grain was ground into flour. 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>
                <a:solidFill>
                  <a:schemeClr val="folHlink"/>
                </a:solidFill>
              </a:rPr>
              <a:t>Flour was mixed with water, salt and yeast.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>
                <a:solidFill>
                  <a:schemeClr val="folHlink"/>
                </a:solidFill>
              </a:rPr>
              <a:t>They mixed the dough. The dough was kneaded.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>
                <a:solidFill>
                  <a:schemeClr val="folHlink"/>
                </a:solidFill>
              </a:rPr>
              <a:t> The dough was formed into loaves and baked. </a:t>
            </a:r>
            <a:endParaRPr lang="es-ES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b="1" smtClean="0">
                <a:solidFill>
                  <a:schemeClr val="folHlink"/>
                </a:solidFill>
              </a:rPr>
              <a:t>Milling and baking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u="sng" smtClean="0">
                <a:solidFill>
                  <a:schemeClr val="bg2"/>
                </a:solidFill>
              </a:rPr>
              <a:t>In town:</a:t>
            </a:r>
            <a:r>
              <a:rPr lang="en-GB" sz="2000" smtClean="0">
                <a:solidFill>
                  <a:schemeClr val="folHlink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00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smtClean="0">
                <a:solidFill>
                  <a:schemeClr val="tx2"/>
                </a:solidFill>
              </a:rPr>
              <a:t>There were bakeries, so bread was sold in them. </a:t>
            </a:r>
          </a:p>
          <a:p>
            <a:pPr eaLnBrk="1" hangingPunct="1">
              <a:lnSpc>
                <a:spcPct val="80000"/>
              </a:lnSpc>
            </a:pPr>
            <a:r>
              <a:rPr lang="en-GB" sz="2000" smtClean="0">
                <a:solidFill>
                  <a:schemeClr val="tx2"/>
                </a:solidFill>
              </a:rPr>
              <a:t>Milling was also done by the baker.</a:t>
            </a:r>
          </a:p>
          <a:p>
            <a:pPr eaLnBrk="1" hangingPunct="1">
              <a:lnSpc>
                <a:spcPct val="80000"/>
              </a:lnSpc>
            </a:pPr>
            <a:r>
              <a:rPr lang="en-GB" sz="2000" smtClean="0">
                <a:solidFill>
                  <a:schemeClr val="tx2"/>
                </a:solidFill>
              </a:rPr>
              <a:t>Some people brought the wheat to the baker and grain was converted into flour and baked the bread. </a:t>
            </a:r>
          </a:p>
          <a:p>
            <a:pPr eaLnBrk="1" hangingPunct="1">
              <a:lnSpc>
                <a:spcPct val="80000"/>
              </a:lnSpc>
            </a:pPr>
            <a:r>
              <a:rPr lang="en-GB" sz="2000" smtClean="0">
                <a:solidFill>
                  <a:schemeClr val="tx2"/>
                </a:solidFill>
              </a:rPr>
              <a:t>Others converted the grain into flour by hand.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0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2400" u="sng" smtClean="0">
                <a:solidFill>
                  <a:schemeClr val="bg2"/>
                </a:solidFill>
              </a:rPr>
              <a:t>In the country: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smtClean="0">
                <a:solidFill>
                  <a:schemeClr val="hlink"/>
                </a:solidFill>
              </a:rPr>
              <a:t>Milling was done at home by hand.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smtClean="0">
                <a:solidFill>
                  <a:schemeClr val="hlink"/>
                </a:solidFill>
              </a:rPr>
              <a:t>People made bread at home. </a:t>
            </a:r>
          </a:p>
          <a:p>
            <a:pPr eaLnBrk="1" hangingPunct="1">
              <a:lnSpc>
                <a:spcPct val="80000"/>
              </a:lnSpc>
            </a:pPr>
            <a:endParaRPr lang="en-GB" sz="24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GB" sz="240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GB" sz="90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s-ES" sz="90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24b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423988"/>
            <a:ext cx="6096000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189038"/>
          </a:xfrm>
        </p:spPr>
        <p:txBody>
          <a:bodyPr/>
          <a:lstStyle/>
          <a:p>
            <a:pPr eaLnBrk="1" hangingPunct="1"/>
            <a:r>
              <a:rPr lang="es-ES" b="1" smtClean="0">
                <a:solidFill>
                  <a:schemeClr val="folHlink"/>
                </a:solidFill>
              </a:rPr>
              <a:t>Mills in Pompei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pompeii_gristmi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71663" y="1298575"/>
            <a:ext cx="6372225" cy="421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b="1" smtClean="0">
                <a:solidFill>
                  <a:schemeClr val="folHlink"/>
                </a:solidFill>
              </a:rPr>
              <a:t>Bread </a:t>
            </a:r>
            <a:r>
              <a:rPr lang="en-GB" b="1" smtClean="0">
                <a:solidFill>
                  <a:schemeClr val="folHlink"/>
                </a:solidFill>
              </a:rPr>
              <a:t>making</a:t>
            </a:r>
            <a:r>
              <a:rPr lang="es-ES" b="1" smtClean="0">
                <a:solidFill>
                  <a:schemeClr val="folHlink"/>
                </a:solidFill>
              </a:rPr>
              <a:t> </a:t>
            </a:r>
            <a:r>
              <a:rPr lang="en-GB" b="1" smtClean="0">
                <a:solidFill>
                  <a:schemeClr val="folHlink"/>
                </a:solidFill>
              </a:rPr>
              <a:t>relief</a:t>
            </a:r>
          </a:p>
        </p:txBody>
      </p:sp>
      <p:pic>
        <p:nvPicPr>
          <p:cNvPr id="11267" name="Picture 4" descr="Detail from Tomb of Eurysaces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71550" y="2641600"/>
            <a:ext cx="6305550" cy="2335213"/>
          </a:xfr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ápices de cera">
  <a:themeElements>
    <a:clrScheme name="Lápices de cera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Lápices de cera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ápices de cera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ápices de cera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ápices de cera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ápices de cera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ápices de cera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ápices de cera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ápices de cera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ápices de cera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</TotalTime>
  <Words>460</Words>
  <Application>Microsoft Office PowerPoint</Application>
  <PresentationFormat>Presentación en pantalla (4:3)</PresentationFormat>
  <Paragraphs>91</Paragraphs>
  <Slides>16</Slides>
  <Notes>16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0" baseType="lpstr">
      <vt:lpstr>Comic Sans MS</vt:lpstr>
      <vt:lpstr>Arial</vt:lpstr>
      <vt:lpstr>Verdana</vt:lpstr>
      <vt:lpstr>Lápices de cera</vt:lpstr>
      <vt:lpstr>Bread making in Ancient Rome</vt:lpstr>
      <vt:lpstr>Index</vt:lpstr>
      <vt:lpstr>    Who knows the answers?</vt:lpstr>
      <vt:lpstr>The recipe</vt:lpstr>
      <vt:lpstr>Bread making process</vt:lpstr>
      <vt:lpstr>Milling and baking</vt:lpstr>
      <vt:lpstr>Mills in Pompei </vt:lpstr>
      <vt:lpstr>Diapositiva 8</vt:lpstr>
      <vt:lpstr>Bread making relief</vt:lpstr>
      <vt:lpstr>An oven in Pompeii</vt:lpstr>
      <vt:lpstr>  Charred (burnt)  loaf of bread found in an oven in Pompeii (Italy) (from A Taste of Ancient Rome,  IIaria Gozzini )</vt:lpstr>
      <vt:lpstr>Diapositiva 12</vt:lpstr>
      <vt:lpstr>Some questions</vt:lpstr>
      <vt:lpstr>Answers</vt:lpstr>
      <vt:lpstr>    Glossary</vt:lpstr>
      <vt:lpstr>IRL Digital Internet Reference</vt:lpstr>
    </vt:vector>
  </TitlesOfParts>
  <Company>IES JULIO ANTONIO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Bread making in Ancient Rome</dc:title>
  <dc:creator>departament idiomes</dc:creator>
  <cp:lastModifiedBy>Usuario de Windows</cp:lastModifiedBy>
  <cp:revision>23</cp:revision>
  <dcterms:created xsi:type="dcterms:W3CDTF">2007-01-22T19:07:41Z</dcterms:created>
  <dcterms:modified xsi:type="dcterms:W3CDTF">2010-05-23T12:33:03Z</dcterms:modified>
</cp:coreProperties>
</file>